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4" r:id="rId4"/>
    <p:sldId id="269" r:id="rId5"/>
    <p:sldId id="276" r:id="rId6"/>
    <p:sldId id="324" r:id="rId7"/>
    <p:sldId id="325" r:id="rId8"/>
    <p:sldId id="323" r:id="rId9"/>
    <p:sldId id="279" r:id="rId10"/>
    <p:sldId id="280" r:id="rId11"/>
    <p:sldId id="282" r:id="rId12"/>
    <p:sldId id="310" r:id="rId13"/>
    <p:sldId id="287" r:id="rId14"/>
    <p:sldId id="317" r:id="rId15"/>
    <p:sldId id="286" r:id="rId16"/>
    <p:sldId id="319" r:id="rId17"/>
    <p:sldId id="326" r:id="rId18"/>
    <p:sldId id="327" r:id="rId19"/>
    <p:sldId id="321" r:id="rId20"/>
    <p:sldId id="320" r:id="rId21"/>
    <p:sldId id="322" r:id="rId22"/>
    <p:sldId id="294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312" r:id="rId37"/>
    <p:sldId id="313" r:id="rId38"/>
    <p:sldId id="314" r:id="rId39"/>
    <p:sldId id="315" r:id="rId40"/>
    <p:sldId id="316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8CEC7-19D6-4B17-8ADB-A0E510A27CCD}">
          <p14:sldIdLst>
            <p14:sldId id="256"/>
            <p14:sldId id="257"/>
            <p14:sldId id="274"/>
            <p14:sldId id="269"/>
            <p14:sldId id="276"/>
            <p14:sldId id="324"/>
            <p14:sldId id="325"/>
            <p14:sldId id="323"/>
            <p14:sldId id="279"/>
            <p14:sldId id="280"/>
            <p14:sldId id="282"/>
            <p14:sldId id="310"/>
            <p14:sldId id="287"/>
            <p14:sldId id="317"/>
            <p14:sldId id="286"/>
            <p14:sldId id="319"/>
            <p14:sldId id="326"/>
            <p14:sldId id="327"/>
            <p14:sldId id="321"/>
            <p14:sldId id="320"/>
            <p14:sldId id="322"/>
            <p14:sldId id="294"/>
          </p14:sldIdLst>
        </p14:section>
        <p14:section name="Archive" id="{ACCDA443-0E38-486F-9CA2-3148709FF350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2060" autoAdjust="0"/>
  </p:normalViewPr>
  <p:slideViewPr>
    <p:cSldViewPr>
      <p:cViewPr>
        <p:scale>
          <a:sx n="100" d="100"/>
          <a:sy n="100" d="100"/>
        </p:scale>
        <p:origin x="878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26AB4-E524-45E6-9264-7582EE0DE7CD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05CF-A7E5-45F7-AE28-30142FDF5A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4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Hacking is: “The act of engaging in programming in a spirit of </a:t>
            </a:r>
            <a:r>
              <a:rPr lang="en-NZ" b="1" i="1" dirty="0" smtClean="0"/>
              <a:t>playfulness</a:t>
            </a:r>
            <a:r>
              <a:rPr lang="en-NZ" i="1" dirty="0" smtClean="0"/>
              <a:t> and </a:t>
            </a:r>
            <a:r>
              <a:rPr lang="en-NZ" b="1" i="1" dirty="0" smtClean="0"/>
              <a:t>exploration</a:t>
            </a:r>
            <a:r>
              <a:rPr lang="en-NZ" i="1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Hacker is: “A person who enjoys </a:t>
            </a:r>
            <a:r>
              <a:rPr lang="en-NZ" b="1" i="1" dirty="0" smtClean="0"/>
              <a:t>exploring</a:t>
            </a:r>
            <a:r>
              <a:rPr lang="en-NZ" i="1" dirty="0" smtClean="0"/>
              <a:t> the details of programmable systems and </a:t>
            </a:r>
            <a:r>
              <a:rPr lang="en-NZ" b="1" i="1" dirty="0" smtClean="0"/>
              <a:t>stretching</a:t>
            </a:r>
            <a:r>
              <a:rPr lang="en-NZ" i="1" dirty="0" smtClean="0"/>
              <a:t> their capabilities.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i="1" dirty="0" smtClean="0"/>
              <a:t>“Hacking entails some form of excellence, for example exploring the limits of </a:t>
            </a:r>
            <a:r>
              <a:rPr lang="en-NZ" b="1" i="1" dirty="0" smtClean="0"/>
              <a:t>what is possible</a:t>
            </a:r>
            <a:r>
              <a:rPr lang="en-NZ" i="1" dirty="0" smtClean="0"/>
              <a:t>, thereby doing something exciting and meaningful.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05CF-A7E5-45F7-AE28-30142FDF5AA6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39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1131590"/>
            <a:ext cx="7772400" cy="1102519"/>
          </a:xfrm>
        </p:spPr>
        <p:txBody>
          <a:bodyPr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503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4245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272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512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012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9927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33872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327750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991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262162"/>
            <a:ext cx="7772400" cy="1021556"/>
          </a:xfr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2958778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001547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5496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5536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280688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672458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837937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679827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2307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4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75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14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43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0965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636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07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43" y="3315"/>
            <a:ext cx="9144000" cy="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>
            <a:lvl1pPr algn="l">
              <a:defRPr sz="4100"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12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pPr/>
              <a:t>28/10/2014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186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4BEC-F430-43AB-BA15-266C8719E996}" type="datetimeFigureOut">
              <a:rPr lang="en-NZ" smtClean="0"/>
              <a:t>28/10/2014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141A-5C1B-4B2E-B0A0-53DA394E6D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31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71" r:id="rId11"/>
    <p:sldLayoutId id="2147483669" r:id="rId12"/>
    <p:sldLayoutId id="2147483670" r:id="rId13"/>
    <p:sldLayoutId id="2147483651" r:id="rId14"/>
    <p:sldLayoutId id="2147483660" r:id="rId15"/>
    <p:sldLayoutId id="2147483661" r:id="rId16"/>
    <p:sldLayoutId id="214748366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web-api/" TargetMode="External"/><Relationship Id="rId2" Type="http://schemas.openxmlformats.org/officeDocument/2006/relationships/hyperlink" Target="http://lab.possan.se/thirtif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usic.xbox.com/Develop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Hacking on </a:t>
            </a:r>
            <a:r>
              <a:rPr lang="en-NZ" sz="5000" dirty="0" smtClean="0"/>
              <a:t>Azure Websites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283718"/>
            <a:ext cx="6400800" cy="2376264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w</a:t>
            </a:r>
            <a:r>
              <a:rPr lang="en-NZ" sz="2000" dirty="0" smtClean="0"/>
              <a:t>ith </a:t>
            </a:r>
            <a:r>
              <a:rPr lang="en-NZ" sz="2000" dirty="0" smtClean="0"/>
              <a:t>Node.js </a:t>
            </a:r>
            <a:r>
              <a:rPr lang="en-NZ" sz="2000" dirty="0" smtClean="0"/>
              <a:t>and the Spotify Web API</a:t>
            </a:r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endParaRPr lang="en-NZ" sz="2000" dirty="0"/>
          </a:p>
          <a:p>
            <a:pPr algn="l"/>
            <a:endParaRPr lang="en-NZ" sz="2000" dirty="0" smtClean="0"/>
          </a:p>
          <a:p>
            <a:pPr algn="l"/>
            <a:endParaRPr lang="en-NZ" sz="2000" dirty="0" smtClean="0"/>
          </a:p>
          <a:p>
            <a:pPr algn="l"/>
            <a:r>
              <a:rPr lang="en-NZ" sz="2000" dirty="0" smtClean="0"/>
              <a:t>@DanielLarsenNZ</a:t>
            </a:r>
          </a:p>
        </p:txBody>
      </p:sp>
    </p:spTree>
    <p:extLst>
      <p:ext uri="{BB962C8B-B14F-4D97-AF65-F5344CB8AC3E}">
        <p14:creationId xmlns:p14="http://schemas.microsoft.com/office/powerpoint/2010/main" val="2659265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hlinkClick r:id="rId2"/>
            </a:endParaRPr>
          </a:p>
          <a:p>
            <a:r>
              <a:rPr lang="en-NZ" dirty="0">
                <a:hlinkClick r:id="rId3"/>
              </a:rPr>
              <a:t>https://developer.spotify.com/web-api</a:t>
            </a:r>
            <a:r>
              <a:rPr lang="en-NZ" dirty="0" smtClean="0">
                <a:hlinkClick r:id="rId3"/>
              </a:rPr>
              <a:t>/</a:t>
            </a:r>
            <a:r>
              <a:rPr lang="en-NZ" dirty="0" smtClean="0"/>
              <a:t>  </a:t>
            </a:r>
            <a:endParaRPr lang="en-NZ" dirty="0" smtClean="0">
              <a:hlinkClick r:id="rId2"/>
            </a:endParaRPr>
          </a:p>
          <a:p>
            <a:r>
              <a:rPr lang="en-NZ" dirty="0">
                <a:hlinkClick r:id="rId4"/>
              </a:rPr>
              <a:t>http://music.xbox.com/Developer</a:t>
            </a:r>
            <a:endParaRPr lang="en-NZ" dirty="0" smtClean="0">
              <a:hlinkClick r:id="rId2"/>
            </a:endParaRP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lab.possan.se/thirtify</a:t>
            </a:r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283740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http://</a:t>
            </a:r>
            <a:r>
              <a:rPr lang="en-NZ" sz="4400" dirty="0" smtClean="0"/>
              <a:t>jukebox30.azurewebsites.net</a:t>
            </a:r>
            <a:endParaRPr lang="en-NZ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996574"/>
            <a:ext cx="7694512" cy="43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Feature map</a:t>
            </a:r>
            <a:endParaRPr lang="en-NZ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90206"/>
              </p:ext>
            </p:extLst>
          </p:nvPr>
        </p:nvGraphicFramePr>
        <p:xfrm>
          <a:off x="457200" y="1200150"/>
          <a:ext cx="8229600" cy="2523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/>
                <a:gridCol w="252028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 smtClean="0"/>
                        <a:t>Feature</a:t>
                      </a:r>
                      <a:endParaRPr lang="en-N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Stories</a:t>
                      </a:r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</a:tr>
              <a:tr h="712728">
                <a:tc>
                  <a:txBody>
                    <a:bodyPr/>
                    <a:lstStyle/>
                    <a:p>
                      <a:r>
                        <a:rPr lang="en-NZ" dirty="0" smtClean="0"/>
                        <a:t>Jukeboxes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Create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List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Get/View</a:t>
                      </a:r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Playlists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Get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Import Tracks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en-NZ" dirty="0" smtClean="0"/>
                        <a:t>Player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Start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Stop</a:t>
                      </a:r>
                      <a:endParaRPr lang="en-N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dirty="0" smtClean="0"/>
                        <a:t>View</a:t>
                      </a:r>
                      <a:r>
                        <a:rPr lang="en-NZ" baseline="0" dirty="0" smtClean="0"/>
                        <a:t> meta-data</a:t>
                      </a:r>
                      <a:endParaRPr lang="en-NZ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459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78746" y="987574"/>
            <a:ext cx="2277030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Browser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26997" y="987574"/>
            <a:ext cx="2057371" cy="2640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0723" y="1419622"/>
            <a:ext cx="2277030" cy="35283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Azure Website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743448" y="987574"/>
            <a:ext cx="2764656" cy="3960440"/>
            <a:chOff x="2743448" y="975370"/>
            <a:chExt cx="2764656" cy="397264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508104" y="975370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43448" y="987574"/>
              <a:ext cx="0" cy="3960440"/>
            </a:xfrm>
            <a:prstGeom prst="line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605392" y="1670031"/>
            <a:ext cx="1630960" cy="54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Angular.js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5826997" y="4011910"/>
            <a:ext cx="2057371" cy="93610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6339021" y="1119386"/>
            <a:ext cx="977116" cy="977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sp>
        <p:nvSpPr>
          <p:cNvPr id="23" name="Rectangle 22"/>
          <p:cNvSpPr/>
          <p:nvPr/>
        </p:nvSpPr>
        <p:spPr>
          <a:xfrm>
            <a:off x="3278108" y="4003943"/>
            <a:ext cx="1632281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WebJob</a:t>
            </a:r>
            <a:r>
              <a:rPr lang="en-NZ" dirty="0"/>
              <a:t>s</a:t>
            </a:r>
            <a:endParaRPr lang="en-NZ" dirty="0" smtClean="0"/>
          </a:p>
        </p:txBody>
      </p:sp>
      <p:sp>
        <p:nvSpPr>
          <p:cNvPr id="29" name="Can 28"/>
          <p:cNvSpPr/>
          <p:nvPr/>
        </p:nvSpPr>
        <p:spPr>
          <a:xfrm>
            <a:off x="6339021" y="2175851"/>
            <a:ext cx="977116" cy="9771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604704" y="1131590"/>
            <a:ext cx="1631647" cy="53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Bootstrap</a:t>
            </a:r>
            <a:endParaRPr lang="en-NZ" dirty="0"/>
          </a:p>
        </p:txBody>
      </p:sp>
      <p:sp>
        <p:nvSpPr>
          <p:cNvPr id="22" name="Rectangle 21"/>
          <p:cNvSpPr/>
          <p:nvPr/>
        </p:nvSpPr>
        <p:spPr>
          <a:xfrm>
            <a:off x="604705" y="2216615"/>
            <a:ext cx="1631647" cy="53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3278108" y="3293565"/>
            <a:ext cx="1632281" cy="527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iisnode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8108" y="2759746"/>
            <a:ext cx="1632281" cy="537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Node.js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2207" y="2210743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socket.io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4227" y="1673482"/>
            <a:ext cx="1638182" cy="549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express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6350" y="1851670"/>
            <a:ext cx="1041757" cy="136203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  <a:endCxn id="32" idx="1"/>
          </p:cNvCxnSpPr>
          <p:nvPr/>
        </p:nvCxnSpPr>
        <p:spPr>
          <a:xfrm flipV="1">
            <a:off x="2236352" y="2485274"/>
            <a:ext cx="103585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7" idx="3"/>
            <a:endCxn id="6" idx="1"/>
          </p:cNvCxnSpPr>
          <p:nvPr/>
        </p:nvCxnSpPr>
        <p:spPr>
          <a:xfrm>
            <a:off x="4910389" y="3028406"/>
            <a:ext cx="916608" cy="1451556"/>
          </a:xfrm>
          <a:prstGeom prst="bentConnector3">
            <a:avLst>
              <a:gd name="adj1" fmla="val 7784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" idx="2"/>
          </p:cNvCxnSpPr>
          <p:nvPr/>
        </p:nvCxnSpPr>
        <p:spPr>
          <a:xfrm flipV="1">
            <a:off x="4918310" y="1607944"/>
            <a:ext cx="1420711" cy="1420461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7" idx="3"/>
            <a:endCxn id="29" idx="2"/>
          </p:cNvCxnSpPr>
          <p:nvPr/>
        </p:nvCxnSpPr>
        <p:spPr>
          <a:xfrm flipV="1">
            <a:off x="4910389" y="2664409"/>
            <a:ext cx="1428632" cy="36399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3"/>
            <a:endCxn id="29" idx="2"/>
          </p:cNvCxnSpPr>
          <p:nvPr/>
        </p:nvCxnSpPr>
        <p:spPr>
          <a:xfrm flipV="1">
            <a:off x="4910389" y="2664409"/>
            <a:ext cx="1428632" cy="157356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3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/>
              <a:t>(The new) </a:t>
            </a:r>
            <a:r>
              <a:rPr lang="en-NZ" dirty="0" smtClean="0"/>
              <a:t>Azure Portal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Streaming logs</a:t>
            </a:r>
          </a:p>
          <a:p>
            <a:r>
              <a:rPr lang="en-NZ" dirty="0" smtClean="0"/>
              <a:t>Console</a:t>
            </a:r>
            <a:endParaRPr lang="en-NZ" dirty="0"/>
          </a:p>
          <a:p>
            <a:r>
              <a:rPr lang="en-NZ" dirty="0" err="1" smtClean="0"/>
              <a:t>Webtests</a:t>
            </a:r>
            <a:endParaRPr lang="en-NZ" dirty="0"/>
          </a:p>
          <a:p>
            <a:r>
              <a:rPr lang="en-NZ" dirty="0" smtClean="0"/>
              <a:t>Monaco</a:t>
            </a:r>
          </a:p>
          <a:p>
            <a:r>
              <a:rPr lang="en-NZ" dirty="0" smtClean="0"/>
              <a:t>Test on Prod</a:t>
            </a:r>
          </a:p>
          <a:p>
            <a:r>
              <a:rPr lang="en-NZ" dirty="0" err="1" smtClean="0"/>
              <a:t>Webjobs</a:t>
            </a:r>
            <a:endParaRPr lang="en-NZ" dirty="0" smtClean="0"/>
          </a:p>
          <a:p>
            <a:r>
              <a:rPr lang="en-NZ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00150"/>
            <a:ext cx="5256584" cy="34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452"/>
            <a:ext cx="8229600" cy="857250"/>
          </a:xfrm>
        </p:spPr>
        <p:txBody>
          <a:bodyPr/>
          <a:lstStyle/>
          <a:p>
            <a:pPr algn="l"/>
            <a:r>
              <a:rPr lang="en-NZ" dirty="0" smtClean="0"/>
              <a:t>Azure </a:t>
            </a:r>
            <a:r>
              <a:rPr lang="en-NZ" dirty="0" smtClean="0"/>
              <a:t>Queue Storage, WebJobs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704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220072" y="1131591"/>
            <a:ext cx="1608595" cy="17281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Message Queue</a:t>
            </a:r>
            <a:endParaRPr lang="en-NZ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2267744" y="1131590"/>
            <a:ext cx="1608595" cy="230599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API has most </a:t>
            </a:r>
            <a:r>
              <a:rPr lang="en-NZ" i="1" dirty="0" smtClean="0"/>
              <a:t>contention</a:t>
            </a:r>
            <a:endParaRPr lang="en-NZ" i="1" dirty="0" smtClean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305208" y="987574"/>
            <a:ext cx="0" cy="3948273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Queue pattern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5601724" y="1275606"/>
            <a:ext cx="823246" cy="82324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Queue Storage</a:t>
            </a:r>
            <a:endParaRPr lang="en-NZ" sz="1400" dirty="0"/>
          </a:p>
        </p:txBody>
      </p:sp>
      <p:sp>
        <p:nvSpPr>
          <p:cNvPr id="29" name="Can 28"/>
          <p:cNvSpPr/>
          <p:nvPr/>
        </p:nvSpPr>
        <p:spPr>
          <a:xfrm>
            <a:off x="2583483" y="3867894"/>
            <a:ext cx="977116" cy="9771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Table Storage</a:t>
            </a:r>
            <a:endParaRPr lang="en-NZ" dirty="0"/>
          </a:p>
        </p:txBody>
      </p:sp>
      <p:sp>
        <p:nvSpPr>
          <p:cNvPr id="21" name="Rectangle 20"/>
          <p:cNvSpPr/>
          <p:nvPr/>
        </p:nvSpPr>
        <p:spPr>
          <a:xfrm>
            <a:off x="7236296" y="4085918"/>
            <a:ext cx="1631647" cy="5359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API</a:t>
            </a:r>
            <a:endParaRPr lang="en-NZ" dirty="0"/>
          </a:p>
        </p:txBody>
      </p:sp>
      <p:sp>
        <p:nvSpPr>
          <p:cNvPr id="34" name="Rectangle 33"/>
          <p:cNvSpPr/>
          <p:nvPr/>
        </p:nvSpPr>
        <p:spPr>
          <a:xfrm>
            <a:off x="2467448" y="1353783"/>
            <a:ext cx="1240456" cy="9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Node.js + express</a:t>
            </a:r>
            <a:endParaRPr lang="en-NZ" sz="1400" dirty="0" smtClean="0"/>
          </a:p>
        </p:txBody>
      </p:sp>
      <p:cxnSp>
        <p:nvCxnSpPr>
          <p:cNvPr id="39" name="Elbow Connector 38"/>
          <p:cNvCxnSpPr>
            <a:stCxn id="29" idx="1"/>
            <a:endCxn id="33" idx="2"/>
          </p:cNvCxnSpPr>
          <p:nvPr/>
        </p:nvCxnSpPr>
        <p:spPr>
          <a:xfrm rot="5400000" flipH="1" flipV="1">
            <a:off x="2856885" y="3652738"/>
            <a:ext cx="430313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Striped Right Arrow 35"/>
          <p:cNvSpPr/>
          <p:nvPr/>
        </p:nvSpPr>
        <p:spPr>
          <a:xfrm>
            <a:off x="284517" y="1419622"/>
            <a:ext cx="2055325" cy="1853553"/>
          </a:xfrm>
          <a:prstGeom prst="stripedRightArrow">
            <a:avLst>
              <a:gd name="adj1" fmla="val 66275"/>
              <a:gd name="adj2" fmla="val 50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UI clients demand </a:t>
            </a:r>
            <a:r>
              <a:rPr lang="en-NZ" sz="1400" i="1" dirty="0" smtClean="0"/>
              <a:t>quick response</a:t>
            </a:r>
            <a:endParaRPr lang="en-NZ" sz="1400" i="1" dirty="0"/>
          </a:p>
        </p:txBody>
      </p:sp>
      <p:sp>
        <p:nvSpPr>
          <p:cNvPr id="13" name="Striped Right Arrow 12"/>
          <p:cNvSpPr/>
          <p:nvPr/>
        </p:nvSpPr>
        <p:spPr>
          <a:xfrm>
            <a:off x="3940336" y="1273028"/>
            <a:ext cx="1209388" cy="1091444"/>
          </a:xfrm>
          <a:prstGeom prst="stripedRightArrow">
            <a:avLst>
              <a:gd name="adj1" fmla="val 70945"/>
              <a:gd name="adj2" fmla="val 346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Enqueue</a:t>
            </a:r>
            <a:r>
              <a:rPr lang="en-NZ" sz="1100" dirty="0" smtClean="0"/>
              <a:t> is </a:t>
            </a:r>
            <a:r>
              <a:rPr lang="en-NZ" sz="1100" i="1" dirty="0" smtClean="0"/>
              <a:t>fast</a:t>
            </a:r>
            <a:endParaRPr lang="en-NZ" sz="1100" i="1" dirty="0"/>
          </a:p>
        </p:txBody>
      </p:sp>
      <p:sp>
        <p:nvSpPr>
          <p:cNvPr id="40" name="Rectangle 39"/>
          <p:cNvSpPr/>
          <p:nvPr/>
        </p:nvSpPr>
        <p:spPr>
          <a:xfrm>
            <a:off x="5220072" y="3867894"/>
            <a:ext cx="1608595" cy="11273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err="1" smtClean="0"/>
              <a:t>WebJob</a:t>
            </a:r>
            <a:endParaRPr lang="en-NZ" i="1" dirty="0" smtClean="0"/>
          </a:p>
        </p:txBody>
      </p:sp>
      <p:sp>
        <p:nvSpPr>
          <p:cNvPr id="15" name="Down Arrow 14"/>
          <p:cNvSpPr/>
          <p:nvPr/>
        </p:nvSpPr>
        <p:spPr>
          <a:xfrm>
            <a:off x="5373430" y="2935430"/>
            <a:ext cx="1301878" cy="858463"/>
          </a:xfrm>
          <a:prstGeom prst="downArrow">
            <a:avLst>
              <a:gd name="adj1" fmla="val 67559"/>
              <a:gd name="adj2" fmla="val 546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err="1" smtClean="0"/>
              <a:t>Dequeue</a:t>
            </a:r>
            <a:r>
              <a:rPr lang="en-NZ" sz="1100" dirty="0" smtClean="0"/>
              <a:t> </a:t>
            </a:r>
            <a:br>
              <a:rPr lang="en-NZ" sz="1100" dirty="0" smtClean="0"/>
            </a:br>
            <a:r>
              <a:rPr lang="en-NZ" sz="1100" dirty="0" smtClean="0"/>
              <a:t>&lt; 1 minute</a:t>
            </a:r>
            <a:endParaRPr lang="en-NZ" sz="1100" dirty="0"/>
          </a:p>
        </p:txBody>
      </p:sp>
      <p:sp>
        <p:nvSpPr>
          <p:cNvPr id="42" name="Rectangle 41"/>
          <p:cNvSpPr/>
          <p:nvPr/>
        </p:nvSpPr>
        <p:spPr>
          <a:xfrm>
            <a:off x="5404141" y="4140686"/>
            <a:ext cx="1240456" cy="43204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C# EXE</a:t>
            </a:r>
            <a:endParaRPr lang="en-NZ" sz="1400" dirty="0" smtClean="0"/>
          </a:p>
        </p:txBody>
      </p:sp>
      <p:cxnSp>
        <p:nvCxnSpPr>
          <p:cNvPr id="43" name="Elbow Connector 42"/>
          <p:cNvCxnSpPr>
            <a:stCxn id="42" idx="1"/>
            <a:endCxn id="29" idx="4"/>
          </p:cNvCxnSpPr>
          <p:nvPr/>
        </p:nvCxnSpPr>
        <p:spPr>
          <a:xfrm rot="10800000">
            <a:off x="3560599" y="4356452"/>
            <a:ext cx="1843542" cy="25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42" idx="3"/>
          </p:cNvCxnSpPr>
          <p:nvPr/>
        </p:nvCxnSpPr>
        <p:spPr>
          <a:xfrm rot="10800000" flipV="1">
            <a:off x="6644598" y="4353900"/>
            <a:ext cx="591699" cy="28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7558"/>
          <a:stretch/>
        </p:blipFill>
        <p:spPr>
          <a:xfrm>
            <a:off x="7020272" y="915566"/>
            <a:ext cx="2160240" cy="410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Queue Storage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 smtClean="0"/>
              <a:t>Simple REST API. </a:t>
            </a:r>
            <a:r>
              <a:rPr lang="en-NZ" dirty="0"/>
              <a:t>APIs for Node.js, .</a:t>
            </a:r>
            <a:r>
              <a:rPr lang="en-NZ" dirty="0" smtClean="0"/>
              <a:t>NET.</a:t>
            </a:r>
          </a:p>
          <a:p>
            <a:r>
              <a:rPr lang="en-NZ" dirty="0" smtClean="0"/>
              <a:t>Message is string up to 64KB in size.</a:t>
            </a:r>
          </a:p>
          <a:p>
            <a:r>
              <a:rPr lang="en-NZ" dirty="0" smtClean="0"/>
              <a:t>Almost unlimited Queue size </a:t>
            </a:r>
            <a:r>
              <a:rPr lang="en-NZ" sz="2000" dirty="0" smtClean="0"/>
              <a:t>(~200TB /queue)</a:t>
            </a:r>
          </a:p>
          <a:p>
            <a:r>
              <a:rPr lang="en-NZ" dirty="0" smtClean="0"/>
              <a:t>Geo/Zone/Local redundancy</a:t>
            </a:r>
          </a:p>
          <a:p>
            <a:r>
              <a:rPr lang="en-NZ" dirty="0" smtClean="0"/>
              <a:t>You must request (poll) to de-queue</a:t>
            </a:r>
          </a:p>
          <a:p>
            <a:r>
              <a:rPr lang="en-NZ" dirty="0" smtClean="0"/>
              <a:t>Cheap</a:t>
            </a:r>
          </a:p>
          <a:p>
            <a:r>
              <a:rPr lang="en-NZ" sz="1900" dirty="0" smtClean="0"/>
              <a:t>Consider Azure </a:t>
            </a:r>
            <a:r>
              <a:rPr lang="en-NZ" sz="1900" dirty="0" err="1" smtClean="0"/>
              <a:t>ServiceBus</a:t>
            </a:r>
            <a:r>
              <a:rPr lang="en-NZ" sz="1900" dirty="0" smtClean="0"/>
              <a:t> if you need instant notification, </a:t>
            </a:r>
            <a:br>
              <a:rPr lang="en-NZ" sz="1900" dirty="0" smtClean="0"/>
            </a:br>
            <a:r>
              <a:rPr lang="en-NZ" sz="1900" dirty="0" smtClean="0"/>
              <a:t>guaranteed delivery, FIFO, etc.</a:t>
            </a:r>
            <a:endParaRPr lang="en-NZ" sz="2200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3133007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WebJobs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635080" cy="3394472"/>
          </a:xfrm>
        </p:spPr>
        <p:txBody>
          <a:bodyPr>
            <a:normAutofit fontScale="92500" lnSpcReduction="20000"/>
          </a:bodyPr>
          <a:lstStyle/>
          <a:p>
            <a:r>
              <a:rPr lang="en-NZ" dirty="0" smtClean="0"/>
              <a:t>Simple jobs that can run continuously </a:t>
            </a:r>
            <a:br>
              <a:rPr lang="en-NZ" dirty="0" smtClean="0"/>
            </a:br>
            <a:r>
              <a:rPr lang="en-NZ" sz="2200" dirty="0" smtClean="0"/>
              <a:t>or to a schedule.</a:t>
            </a:r>
          </a:p>
          <a:p>
            <a:r>
              <a:rPr lang="en-NZ" dirty="0" smtClean="0"/>
              <a:t>Jobs can be EXEs, .JS </a:t>
            </a:r>
            <a:r>
              <a:rPr lang="en-NZ" sz="2200" dirty="0" smtClean="0"/>
              <a:t>and more.</a:t>
            </a:r>
            <a:endParaRPr lang="en-NZ" dirty="0" smtClean="0"/>
          </a:p>
          <a:p>
            <a:r>
              <a:rPr lang="en-NZ" dirty="0" smtClean="0"/>
              <a:t>Can run in same Azure Website instance as App </a:t>
            </a:r>
            <a:r>
              <a:rPr lang="en-NZ" sz="2200" dirty="0" smtClean="0"/>
              <a:t>(sharing same resources) or in a standalone Azure Website.</a:t>
            </a:r>
          </a:p>
          <a:p>
            <a:r>
              <a:rPr lang="en-NZ" dirty="0" smtClean="0"/>
              <a:t>Continuous requires “Always On”,</a:t>
            </a:r>
            <a:r>
              <a:rPr lang="en-NZ" sz="2200" dirty="0" smtClean="0"/>
              <a:t> requires Basic or Standard plan.</a:t>
            </a:r>
            <a:endParaRPr lang="en-NZ" dirty="0" smtClean="0"/>
          </a:p>
          <a:p>
            <a:r>
              <a:rPr lang="en-NZ" sz="2100" dirty="0" smtClean="0"/>
              <a:t>WebJobs SDK is a .NET library that simplifies Queue polling, poison message handling, etc.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948"/>
          <a:stretch/>
        </p:blipFill>
        <p:spPr>
          <a:xfrm>
            <a:off x="6948264" y="1059582"/>
            <a:ext cx="2520280" cy="3206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55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4400" dirty="0" smtClean="0"/>
              <a:t>Azure </a:t>
            </a:r>
            <a:r>
              <a:rPr lang="en-NZ" sz="4400" dirty="0" smtClean="0"/>
              <a:t>WebJobs, Queue Storage</a:t>
            </a:r>
            <a:endParaRPr lang="en-NZ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356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This talk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9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000" dirty="0" smtClean="0"/>
              <a:t>Node.js, Express, Table Storage</a:t>
            </a:r>
            <a:endParaRPr lang="en-NZ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Walkthrough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39912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Recapping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67666" y="1347614"/>
            <a:ext cx="7560840" cy="504056"/>
            <a:chOff x="539552" y="1491630"/>
            <a:chExt cx="7776864" cy="1008112"/>
          </a:xfrm>
        </p:grpSpPr>
        <p:sp>
          <p:nvSpPr>
            <p:cNvPr id="4" name="Rectangle 3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on Azure Websites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7666" y="1995686"/>
            <a:ext cx="7560840" cy="504056"/>
            <a:chOff x="539552" y="1491630"/>
            <a:chExt cx="7776864" cy="1008112"/>
          </a:xfrm>
        </p:grpSpPr>
        <p:sp>
          <p:nvSpPr>
            <p:cNvPr id="12" name="Rectangle 11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Spotify Web API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666" y="2643758"/>
            <a:ext cx="7560840" cy="504056"/>
            <a:chOff x="539552" y="1491630"/>
            <a:chExt cx="7776864" cy="1008112"/>
          </a:xfrm>
        </p:grpSpPr>
        <p:sp>
          <p:nvSpPr>
            <p:cNvPr id="15" name="Rectangle 14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Node.js + Express, Table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666" y="3291830"/>
            <a:ext cx="7560840" cy="504056"/>
            <a:chOff x="539552" y="1491630"/>
            <a:chExt cx="7776864" cy="1008112"/>
          </a:xfrm>
        </p:grpSpPr>
        <p:sp>
          <p:nvSpPr>
            <p:cNvPr id="18" name="Rectangle 17"/>
            <p:cNvSpPr/>
            <p:nvPr/>
          </p:nvSpPr>
          <p:spPr>
            <a:xfrm>
              <a:off x="1444693" y="1491630"/>
              <a:ext cx="6871723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Z" sz="2400" dirty="0" smtClean="0">
                  <a:solidFill>
                    <a:schemeClr val="bg1"/>
                  </a:solidFill>
                </a:rPr>
                <a:t>WebJobs, Queue Storage</a:t>
              </a:r>
              <a:endParaRPr lang="en-NZ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1491630"/>
              <a:ext cx="905141" cy="1008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NZ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78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7614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NZ" sz="5000" dirty="0" smtClean="0"/>
              <a:t>Questions?</a:t>
            </a:r>
            <a:endParaRPr lang="en-NZ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772" y="2931790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NZ" sz="2000" dirty="0" smtClean="0"/>
              <a:t>Daniel Larsen</a:t>
            </a:r>
          </a:p>
          <a:p>
            <a:pPr algn="l"/>
            <a:r>
              <a:rPr lang="en-NZ" sz="2000" dirty="0" smtClean="0"/>
              <a:t>@</a:t>
            </a:r>
            <a:r>
              <a:rPr lang="en-NZ" sz="2000" dirty="0" smtClean="0"/>
              <a:t>DanielLarsenNZ</a:t>
            </a:r>
          </a:p>
          <a:p>
            <a:r>
              <a:rPr lang="en-NZ" sz="2000" dirty="0" smtClean="0"/>
              <a:t>https</a:t>
            </a:r>
            <a:r>
              <a:rPr lang="en-NZ" sz="2000" dirty="0"/>
              <a:t>://github.com/DanielLarsenNZ/Hacking-on-Azure</a:t>
            </a:r>
          </a:p>
        </p:txBody>
      </p:sp>
    </p:spTree>
    <p:extLst>
      <p:ext uri="{BB962C8B-B14F-4D97-AF65-F5344CB8AC3E}">
        <p14:creationId xmlns:p14="http://schemas.microsoft.com/office/powerpoint/2010/main" val="2365083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" y="-1594272"/>
            <a:ext cx="9144722" cy="6830318"/>
          </a:xfrm>
        </p:spPr>
      </p:pic>
    </p:spTree>
    <p:extLst>
      <p:ext uri="{BB962C8B-B14F-4D97-AF65-F5344CB8AC3E}">
        <p14:creationId xmlns:p14="http://schemas.microsoft.com/office/powerpoint/2010/main" val="1839524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04" y="-411358"/>
            <a:ext cx="10908704" cy="5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1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Contribution addiction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46" y="1046579"/>
            <a:ext cx="9179846" cy="39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4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19137"/>
            <a:ext cx="6912768" cy="5184577"/>
          </a:xfrm>
        </p:spPr>
      </p:pic>
    </p:spTree>
    <p:extLst>
      <p:ext uri="{BB962C8B-B14F-4D97-AF65-F5344CB8AC3E}">
        <p14:creationId xmlns:p14="http://schemas.microsoft.com/office/powerpoint/2010/main" val="278295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173453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2975578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31521"/>
            <a:ext cx="9217024" cy="6138538"/>
          </a:xfrm>
        </p:spPr>
      </p:pic>
      <p:sp>
        <p:nvSpPr>
          <p:cNvPr id="6" name="TextBox 5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65000"/>
                  </a:schemeClr>
                </a:solidFill>
              </a:rPr>
              <a:t>http://hackakl.org.nz/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5114"/>
            <a:ext cx="3189040" cy="20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i="1" dirty="0" smtClean="0"/>
              <a:t>(This is not a Security talk)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164825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Hacking is exploration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“The </a:t>
            </a:r>
            <a:r>
              <a:rPr lang="en-NZ" i="1" dirty="0"/>
              <a:t>act of engaging in programming in a spirit of </a:t>
            </a:r>
            <a:r>
              <a:rPr lang="en-NZ" b="1" i="1" dirty="0"/>
              <a:t>playfulness</a:t>
            </a:r>
            <a:r>
              <a:rPr lang="en-NZ" i="1" dirty="0"/>
              <a:t> and </a:t>
            </a:r>
            <a:r>
              <a:rPr lang="en-NZ" b="1" i="1" dirty="0"/>
              <a:t>exploration</a:t>
            </a:r>
            <a:r>
              <a:rPr lang="en-NZ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441847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Hacker enjoys exploring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Z" i="1" dirty="0" smtClean="0"/>
              <a:t>“A </a:t>
            </a:r>
            <a:r>
              <a:rPr lang="en-NZ" i="1" dirty="0"/>
              <a:t>person who enjoys </a:t>
            </a:r>
            <a:r>
              <a:rPr lang="en-NZ" b="1" i="1" dirty="0"/>
              <a:t>exploring</a:t>
            </a:r>
            <a:r>
              <a:rPr lang="en-NZ" i="1" dirty="0"/>
              <a:t> the details of programmable systems and </a:t>
            </a:r>
            <a:r>
              <a:rPr lang="en-NZ" b="1" i="1" dirty="0"/>
              <a:t>stretching</a:t>
            </a:r>
            <a:r>
              <a:rPr lang="en-NZ" i="1" dirty="0"/>
              <a:t> their capabilities</a:t>
            </a:r>
            <a:r>
              <a:rPr lang="en-NZ" i="1" dirty="0" smtClean="0"/>
              <a:t>.</a:t>
            </a:r>
          </a:p>
          <a:p>
            <a:pPr marL="0" indent="0">
              <a:buNone/>
            </a:pPr>
            <a:endParaRPr lang="en-NZ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390372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possible?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Z" i="1" dirty="0" smtClean="0"/>
              <a:t>“Hacking </a:t>
            </a:r>
            <a:r>
              <a:rPr lang="en-NZ" i="1" dirty="0"/>
              <a:t>entails some form of excellence, for example exploring the limits of </a:t>
            </a:r>
            <a:r>
              <a:rPr lang="en-NZ" b="1" i="1" dirty="0"/>
              <a:t>what is possible</a:t>
            </a:r>
            <a:r>
              <a:rPr lang="en-NZ" i="1" dirty="0"/>
              <a:t>, thereby doing something exciting and meaningful.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50000"/>
                  </a:schemeClr>
                </a:solidFill>
              </a:rPr>
              <a:t>http://en.wikipedia.org/wiki/Hacker_(programmer_subculture)</a:t>
            </a:r>
          </a:p>
        </p:txBody>
      </p:sp>
    </p:spTree>
    <p:extLst>
      <p:ext uri="{BB962C8B-B14F-4D97-AF65-F5344CB8AC3E}">
        <p14:creationId xmlns:p14="http://schemas.microsoft.com/office/powerpoint/2010/main" val="146926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304245"/>
            <a:ext cx="9865096" cy="5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phase 1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27584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Browser client</a:t>
            </a:r>
            <a:br>
              <a:rPr lang="en-NZ" dirty="0" smtClean="0"/>
            </a:br>
            <a:r>
              <a:rPr lang="en-NZ" dirty="0" smtClean="0"/>
              <a:t>(Angular.js)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63888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Azure Website</a:t>
            </a:r>
          </a:p>
          <a:p>
            <a:pPr algn="ctr"/>
            <a:r>
              <a:rPr lang="en-NZ" dirty="0" smtClean="0"/>
              <a:t>(Node.js)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6300192" y="1563638"/>
            <a:ext cx="20162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7" name="Can 6"/>
          <p:cNvSpPr/>
          <p:nvPr/>
        </p:nvSpPr>
        <p:spPr>
          <a:xfrm>
            <a:off x="3959932" y="3291830"/>
            <a:ext cx="1224136" cy="1224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Queue Storage</a:t>
            </a:r>
            <a:endParaRPr lang="en-NZ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15816" y="2067694"/>
            <a:ext cx="576064" cy="144016"/>
            <a:chOff x="2555776" y="1707654"/>
            <a:chExt cx="576064" cy="1440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555776" y="1707654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5776" y="1851670"/>
              <a:ext cx="57606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5652120" y="2139702"/>
            <a:ext cx="57606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78777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3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 didn’t talk about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New Relic</a:t>
            </a:r>
          </a:p>
          <a:p>
            <a:r>
              <a:rPr lang="en-NZ" dirty="0" smtClean="0"/>
              <a:t>Newman</a:t>
            </a:r>
          </a:p>
          <a:p>
            <a:r>
              <a:rPr lang="en-NZ" dirty="0" smtClean="0"/>
              <a:t>GitHub deploy</a:t>
            </a:r>
            <a:endParaRPr lang="en-NZ" dirty="0"/>
          </a:p>
          <a:p>
            <a:r>
              <a:rPr lang="en-NZ" dirty="0" smtClean="0"/>
              <a:t>Kudu</a:t>
            </a:r>
          </a:p>
          <a:p>
            <a:r>
              <a:rPr lang="en-NZ" dirty="0"/>
              <a:t>Edge.js</a:t>
            </a:r>
          </a:p>
          <a:p>
            <a:r>
              <a:rPr lang="en-NZ" dirty="0" err="1" smtClean="0"/>
              <a:t>CoreCLR</a:t>
            </a:r>
            <a:r>
              <a:rPr lang="en-NZ" dirty="0"/>
              <a:t>, OWIN, </a:t>
            </a:r>
            <a:r>
              <a:rPr lang="en-NZ" dirty="0" smtClean="0"/>
              <a:t>Density</a:t>
            </a:r>
          </a:p>
          <a:p>
            <a:r>
              <a:rPr lang="en-NZ" dirty="0" smtClean="0"/>
              <a:t>Azure </a:t>
            </a:r>
            <a:r>
              <a:rPr lang="en-NZ" dirty="0"/>
              <a:t>costs</a:t>
            </a:r>
          </a:p>
          <a:p>
            <a:r>
              <a:rPr lang="en-NZ" dirty="0" smtClean="0"/>
              <a:t>Visual </a:t>
            </a:r>
            <a:r>
              <a:rPr lang="en-NZ" dirty="0"/>
              <a:t>Studio </a:t>
            </a:r>
            <a:r>
              <a:rPr lang="en-NZ" dirty="0" smtClean="0"/>
              <a:t>Monaco</a:t>
            </a:r>
          </a:p>
          <a:p>
            <a:r>
              <a:rPr lang="en-NZ" dirty="0" smtClean="0"/>
              <a:t>Lean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9553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640" y="-812626"/>
            <a:ext cx="11449468" cy="6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9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-5554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21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lay.spotify.edgekey.net/client/ad19d13/images/cove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42" y="2908361"/>
            <a:ext cx="4006421" cy="29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688625" cy="5164038"/>
          </a:xfrm>
        </p:spPr>
      </p:pic>
      <p:sp>
        <p:nvSpPr>
          <p:cNvPr id="5" name="TextBox 4"/>
          <p:cNvSpPr txBox="1"/>
          <p:nvPr/>
        </p:nvSpPr>
        <p:spPr>
          <a:xfrm>
            <a:off x="1259632" y="4803998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100" dirty="0">
                <a:solidFill>
                  <a:schemeClr val="tx1">
                    <a:lumMod val="95000"/>
                  </a:schemeClr>
                </a:solidFill>
              </a:rPr>
              <a:t>http://en.memory-alpha.org/wiki/Phoenix</a:t>
            </a:r>
          </a:p>
        </p:txBody>
      </p:sp>
    </p:spTree>
    <p:extLst>
      <p:ext uri="{BB962C8B-B14F-4D97-AF65-F5344CB8AC3E}">
        <p14:creationId xmlns:p14="http://schemas.microsoft.com/office/powerpoint/2010/main" val="3351323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64555"/>
            <a:ext cx="7128792" cy="5346595"/>
          </a:xfrm>
        </p:spPr>
      </p:pic>
    </p:spTree>
    <p:extLst>
      <p:ext uri="{BB962C8B-B14F-4D97-AF65-F5344CB8AC3E}">
        <p14:creationId xmlns:p14="http://schemas.microsoft.com/office/powerpoint/2010/main" val="1845536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8895"/>
            <a:ext cx="9143999" cy="9001125"/>
          </a:xfrm>
        </p:spPr>
      </p:pic>
      <p:sp>
        <p:nvSpPr>
          <p:cNvPr id="10" name="TextBox 9"/>
          <p:cNvSpPr txBox="1"/>
          <p:nvPr/>
        </p:nvSpPr>
        <p:spPr>
          <a:xfrm>
            <a:off x="10852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By NASA [Public domain], via Wikimedia </a:t>
            </a:r>
            <a:r>
              <a:rPr lang="en-NZ" sz="105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Commons http</a:t>
            </a:r>
            <a:r>
              <a:rPr lang="en-NZ" sz="105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://commons.wikimedia.org/wiki/File%3AApollo_11_Earth.jpg</a:t>
            </a:r>
          </a:p>
        </p:txBody>
      </p:sp>
    </p:spTree>
    <p:extLst>
      <p:ext uri="{BB962C8B-B14F-4D97-AF65-F5344CB8AC3E}">
        <p14:creationId xmlns:p14="http://schemas.microsoft.com/office/powerpoint/2010/main" val="3661284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on Azure Websites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2339752" y="1203598"/>
            <a:ext cx="4248472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Azure Website Instance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5776" y="1347614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IIS</a:t>
            </a:r>
            <a:endParaRPr lang="en-NZ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1500014"/>
            <a:ext cx="3384376" cy="200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>
                <a:solidFill>
                  <a:schemeClr val="accent2">
                    <a:lumMod val="50000"/>
                  </a:schemeClr>
                </a:solidFill>
              </a:rPr>
              <a:t>iisnode</a:t>
            </a:r>
            <a:endParaRPr lang="en-NZ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7824" y="1652414"/>
            <a:ext cx="2952328" cy="13513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Z" dirty="0" smtClean="0"/>
              <a:t>Node.exe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131840" y="1809007"/>
            <a:ext cx="1224136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JS</a:t>
            </a:r>
            <a:endParaRPr lang="en-NZ" dirty="0"/>
          </a:p>
        </p:txBody>
      </p:sp>
      <p:sp>
        <p:nvSpPr>
          <p:cNvPr id="9" name="Rectangle 8"/>
          <p:cNvSpPr/>
          <p:nvPr/>
        </p:nvSpPr>
        <p:spPr>
          <a:xfrm>
            <a:off x="4474468" y="1809007"/>
            <a:ext cx="1321668" cy="7627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Modules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0481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Node.js in Visual Studio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Visual Studio 2013 Update </a:t>
            </a:r>
            <a:r>
              <a:rPr lang="en-NZ" dirty="0" smtClean="0"/>
              <a:t>3</a:t>
            </a:r>
          </a:p>
          <a:p>
            <a:pPr lvl="1"/>
            <a:r>
              <a:rPr lang="en-NZ" sz="2000" dirty="0" smtClean="0"/>
              <a:t>All editions including Express!</a:t>
            </a:r>
          </a:p>
          <a:p>
            <a:r>
              <a:rPr lang="en-NZ" dirty="0" smtClean="0"/>
              <a:t>Visual Studio 2012 Update 4</a:t>
            </a:r>
          </a:p>
          <a:p>
            <a:pPr lvl="1"/>
            <a:r>
              <a:rPr lang="en-NZ" sz="2000" dirty="0" smtClean="0"/>
              <a:t>Pro edition +</a:t>
            </a:r>
            <a:endParaRPr lang="en-NZ" sz="2000" dirty="0"/>
          </a:p>
          <a:p>
            <a:r>
              <a:rPr lang="en-NZ" dirty="0" smtClean="0">
                <a:solidFill>
                  <a:schemeClr val="accent5">
                    <a:lumMod val="50000"/>
                  </a:schemeClr>
                </a:solidFill>
              </a:rPr>
              <a:t>Web Essentials </a:t>
            </a:r>
            <a:r>
              <a:rPr lang="en-NZ" sz="2000" dirty="0" smtClean="0">
                <a:solidFill>
                  <a:schemeClr val="accent5">
                    <a:lumMod val="50000"/>
                  </a:schemeClr>
                </a:solidFill>
              </a:rPr>
              <a:t>(optional)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Node Tools for Visual Studio (NTVS)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</a:rPr>
              <a:t>1.0 beta </a:t>
            </a:r>
            <a:r>
              <a:rPr lang="sv-SE" sz="2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NZ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6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Node.js + NTVS + Azure Websites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31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Spotify Web API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</a:t>
            </a:r>
            <a:r>
              <a:rPr lang="en-NZ" dirty="0" smtClean="0"/>
              <a:t>://developer.spotify.com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371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ows 8">
  <a:themeElements>
    <a:clrScheme name="Windows 8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Windows 8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dows 8 2013 - Template.potx" id="{38BF6DB2-BFFA-44BA-A80A-F281D03C13AD}" vid="{44AC6546-6FBE-426A-A632-A9D6E1125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1677</TotalTime>
  <Words>530</Words>
  <Application>Microsoft Office PowerPoint</Application>
  <PresentationFormat>On-screen Show (16:9)</PresentationFormat>
  <Paragraphs>153</Paragraphs>
  <Slides>40</Slides>
  <Notes>4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Segoe UI</vt:lpstr>
      <vt:lpstr>Segoe UI Light</vt:lpstr>
      <vt:lpstr>Windows 8</vt:lpstr>
      <vt:lpstr>Hacking on Azure Websites</vt:lpstr>
      <vt:lpstr>This talk</vt:lpstr>
      <vt:lpstr>PowerPoint Presentation</vt:lpstr>
      <vt:lpstr>PowerPoint Presentation</vt:lpstr>
      <vt:lpstr>PowerPoint Presentation</vt:lpstr>
      <vt:lpstr>Node.js on Azure Websites</vt:lpstr>
      <vt:lpstr>Node.js in Visual Studio</vt:lpstr>
      <vt:lpstr>Demo</vt:lpstr>
      <vt:lpstr>Spotify Web API</vt:lpstr>
      <vt:lpstr>Demos</vt:lpstr>
      <vt:lpstr>http://jukebox30.azurewebsites.net</vt:lpstr>
      <vt:lpstr>Feature map</vt:lpstr>
      <vt:lpstr>Architecture</vt:lpstr>
      <vt:lpstr>(The new) Azure Portal</vt:lpstr>
      <vt:lpstr>Azure Queue Storage, WebJobs</vt:lpstr>
      <vt:lpstr>Queue pattern</vt:lpstr>
      <vt:lpstr>Azure Queue Storage</vt:lpstr>
      <vt:lpstr>WebJobs</vt:lpstr>
      <vt:lpstr>Azure WebJobs, Queue Storage</vt:lpstr>
      <vt:lpstr>Node.js, Express, Table Storage</vt:lpstr>
      <vt:lpstr>Recapping</vt:lpstr>
      <vt:lpstr>Questions?</vt:lpstr>
      <vt:lpstr>PowerPoint Presentation</vt:lpstr>
      <vt:lpstr>PowerPoint Presentation</vt:lpstr>
      <vt:lpstr>PowerPoint Presentation</vt:lpstr>
      <vt:lpstr>Contribution addiction</vt:lpstr>
      <vt:lpstr>PowerPoint Presentation</vt:lpstr>
      <vt:lpstr>PowerPoint Presentation</vt:lpstr>
      <vt:lpstr>PowerPoint Presentation</vt:lpstr>
      <vt:lpstr>Hacking</vt:lpstr>
      <vt:lpstr>Hacking is exploration</vt:lpstr>
      <vt:lpstr>Hacker enjoys exploring</vt:lpstr>
      <vt:lpstr>What is possible?</vt:lpstr>
      <vt:lpstr>PowerPoint Presentation</vt:lpstr>
      <vt:lpstr>Architecture phase 1</vt:lpstr>
      <vt:lpstr>What I didn’t talk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on Azure</dc:title>
  <dc:creator>Daniel Larsen</dc:creator>
  <cp:lastModifiedBy>Daniel Larsen</cp:lastModifiedBy>
  <cp:revision>139</cp:revision>
  <dcterms:created xsi:type="dcterms:W3CDTF">2013-09-05T07:40:04Z</dcterms:created>
  <dcterms:modified xsi:type="dcterms:W3CDTF">2014-10-28T21:01:44Z</dcterms:modified>
</cp:coreProperties>
</file>